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32" r:id="rId2"/>
    <p:sldId id="334" r:id="rId3"/>
    <p:sldId id="333" r:id="rId4"/>
    <p:sldId id="257" r:id="rId5"/>
    <p:sldId id="258" r:id="rId6"/>
    <p:sldId id="331" r:id="rId7"/>
    <p:sldId id="335" r:id="rId8"/>
    <p:sldId id="337" r:id="rId9"/>
    <p:sldId id="338" r:id="rId10"/>
    <p:sldId id="339" r:id="rId11"/>
    <p:sldId id="340" r:id="rId12"/>
    <p:sldId id="278" r:id="rId13"/>
  </p:sldIdLst>
  <p:sldSz cx="9144000" cy="6858000" type="screen4x3"/>
  <p:notesSz cx="6858000" cy="9144000"/>
  <p:custDataLst>
    <p:tags r:id="rId15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206"/>
  </p:normalViewPr>
  <p:slideViewPr>
    <p:cSldViewPr snapToGrid="0" snapToObjects="1">
      <p:cViewPr varScale="1">
        <p:scale>
          <a:sx n="128" d="100"/>
          <a:sy n="128" d="100"/>
        </p:scale>
        <p:origin x="16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02804-9B80-4ECF-A62B-B950D9DD82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91CF3C5-9E23-4EFA-B63D-0EAE6068F8F3}">
      <dgm:prSet phldrT="[Texto]"/>
      <dgm:spPr/>
      <dgm:t>
        <a:bodyPr/>
        <a:lstStyle/>
        <a:p>
          <a:r>
            <a:rPr lang="es-MX" dirty="0" err="1"/>
            <a:t>Mentimeter</a:t>
          </a:r>
          <a:endParaRPr lang="es-MX" dirty="0"/>
        </a:p>
      </dgm:t>
    </dgm:pt>
    <dgm:pt modelId="{B7552ED9-C550-48AA-9AA7-1485047E0FB1}" type="parTrans" cxnId="{BA84DC72-A5BE-4957-B42A-F7A84EEB2373}">
      <dgm:prSet/>
      <dgm:spPr/>
      <dgm:t>
        <a:bodyPr/>
        <a:lstStyle/>
        <a:p>
          <a:endParaRPr lang="es-MX"/>
        </a:p>
      </dgm:t>
    </dgm:pt>
    <dgm:pt modelId="{E11059FF-C541-441B-9939-67E9850D7092}" type="sibTrans" cxnId="{BA84DC72-A5BE-4957-B42A-F7A84EEB2373}">
      <dgm:prSet/>
      <dgm:spPr/>
      <dgm:t>
        <a:bodyPr/>
        <a:lstStyle/>
        <a:p>
          <a:endParaRPr lang="es-MX"/>
        </a:p>
      </dgm:t>
    </dgm:pt>
    <dgm:pt modelId="{35184B7F-7D6C-4F3D-81BE-1674491ED4AB}">
      <dgm:prSet phldrT="[Texto]"/>
      <dgm:spPr/>
      <dgm:t>
        <a:bodyPr/>
        <a:lstStyle/>
        <a:p>
          <a:r>
            <a:rPr lang="es-MX" dirty="0" err="1"/>
            <a:t>Kahoot</a:t>
          </a:r>
          <a:endParaRPr lang="es-MX" dirty="0"/>
        </a:p>
      </dgm:t>
    </dgm:pt>
    <dgm:pt modelId="{D4969EFA-165A-4E0B-A36C-0C3F7E71AD7E}" type="parTrans" cxnId="{3D876673-9004-4474-A98D-32F8412A0740}">
      <dgm:prSet/>
      <dgm:spPr/>
      <dgm:t>
        <a:bodyPr/>
        <a:lstStyle/>
        <a:p>
          <a:endParaRPr lang="es-MX"/>
        </a:p>
      </dgm:t>
    </dgm:pt>
    <dgm:pt modelId="{957722E6-671A-495B-8CF2-15D0D176795C}" type="sibTrans" cxnId="{3D876673-9004-4474-A98D-32F8412A0740}">
      <dgm:prSet/>
      <dgm:spPr/>
      <dgm:t>
        <a:bodyPr/>
        <a:lstStyle/>
        <a:p>
          <a:endParaRPr lang="es-MX"/>
        </a:p>
      </dgm:t>
    </dgm:pt>
    <dgm:pt modelId="{12F3E385-0E12-41C4-8541-9363D5658545}">
      <dgm:prSet phldrT="[Texto]"/>
      <dgm:spPr/>
      <dgm:t>
        <a:bodyPr/>
        <a:lstStyle/>
        <a:p>
          <a:r>
            <a:rPr lang="es-MX" dirty="0"/>
            <a:t>Encuesta ZOOM</a:t>
          </a:r>
        </a:p>
      </dgm:t>
    </dgm:pt>
    <dgm:pt modelId="{A3F22E61-88E0-4997-9BF8-AD68479DFB81}" type="parTrans" cxnId="{0F7EDF56-60D0-4289-8261-19F4B8E1DB81}">
      <dgm:prSet/>
      <dgm:spPr/>
      <dgm:t>
        <a:bodyPr/>
        <a:lstStyle/>
        <a:p>
          <a:endParaRPr lang="es-MX"/>
        </a:p>
      </dgm:t>
    </dgm:pt>
    <dgm:pt modelId="{3DBDB021-C25F-4822-A68C-9BD76365ECDD}" type="sibTrans" cxnId="{0F7EDF56-60D0-4289-8261-19F4B8E1DB81}">
      <dgm:prSet/>
      <dgm:spPr/>
      <dgm:t>
        <a:bodyPr/>
        <a:lstStyle/>
        <a:p>
          <a:endParaRPr lang="es-MX"/>
        </a:p>
      </dgm:t>
    </dgm:pt>
    <dgm:pt modelId="{22BB1084-62B5-452F-A006-0FE29D05C26C}">
      <dgm:prSet phldrT="[Texto]"/>
      <dgm:spPr/>
      <dgm:t>
        <a:bodyPr/>
        <a:lstStyle/>
        <a:p>
          <a:r>
            <a:rPr lang="es-MX" dirty="0"/>
            <a:t>Formulario drive</a:t>
          </a:r>
        </a:p>
      </dgm:t>
    </dgm:pt>
    <dgm:pt modelId="{1A8BAF00-A299-4C86-89D2-2B04BE8BD9C7}" type="parTrans" cxnId="{FD0826AB-D298-44D0-A118-4872101DB9DE}">
      <dgm:prSet/>
      <dgm:spPr/>
      <dgm:t>
        <a:bodyPr/>
        <a:lstStyle/>
        <a:p>
          <a:endParaRPr lang="es-MX"/>
        </a:p>
      </dgm:t>
    </dgm:pt>
    <dgm:pt modelId="{63C8B501-7A52-4DE4-8681-3F28818AE4D8}" type="sibTrans" cxnId="{FD0826AB-D298-44D0-A118-4872101DB9DE}">
      <dgm:prSet/>
      <dgm:spPr/>
      <dgm:t>
        <a:bodyPr/>
        <a:lstStyle/>
        <a:p>
          <a:endParaRPr lang="es-MX"/>
        </a:p>
      </dgm:t>
    </dgm:pt>
    <dgm:pt modelId="{478E2BDF-5F08-43E1-9511-CF4B3B4394D6}" type="pres">
      <dgm:prSet presAssocID="{8D902804-9B80-4ECF-A62B-B950D9DD8211}" presName="diagram" presStyleCnt="0">
        <dgm:presLayoutVars>
          <dgm:dir/>
          <dgm:resizeHandles val="exact"/>
        </dgm:presLayoutVars>
      </dgm:prSet>
      <dgm:spPr/>
    </dgm:pt>
    <dgm:pt modelId="{E9BE5AD7-06E2-488B-A9F3-CEB1AD025A7F}" type="pres">
      <dgm:prSet presAssocID="{F91CF3C5-9E23-4EFA-B63D-0EAE6068F8F3}" presName="node" presStyleLbl="node1" presStyleIdx="0" presStyleCnt="4">
        <dgm:presLayoutVars>
          <dgm:bulletEnabled val="1"/>
        </dgm:presLayoutVars>
      </dgm:prSet>
      <dgm:spPr/>
    </dgm:pt>
    <dgm:pt modelId="{34194D60-1031-435E-8822-CD2B17D901CC}" type="pres">
      <dgm:prSet presAssocID="{E11059FF-C541-441B-9939-67E9850D7092}" presName="sibTrans" presStyleCnt="0"/>
      <dgm:spPr/>
    </dgm:pt>
    <dgm:pt modelId="{852C2A97-08F6-4F52-B7A3-5F5C91421A8D}" type="pres">
      <dgm:prSet presAssocID="{35184B7F-7D6C-4F3D-81BE-1674491ED4AB}" presName="node" presStyleLbl="node1" presStyleIdx="1" presStyleCnt="4">
        <dgm:presLayoutVars>
          <dgm:bulletEnabled val="1"/>
        </dgm:presLayoutVars>
      </dgm:prSet>
      <dgm:spPr/>
    </dgm:pt>
    <dgm:pt modelId="{99537792-2793-44F6-A6D6-6859C032805B}" type="pres">
      <dgm:prSet presAssocID="{957722E6-671A-495B-8CF2-15D0D176795C}" presName="sibTrans" presStyleCnt="0"/>
      <dgm:spPr/>
    </dgm:pt>
    <dgm:pt modelId="{9A63EFBA-1CE3-48C8-B79E-4449632FEF8C}" type="pres">
      <dgm:prSet presAssocID="{12F3E385-0E12-41C4-8541-9363D5658545}" presName="node" presStyleLbl="node1" presStyleIdx="2" presStyleCnt="4">
        <dgm:presLayoutVars>
          <dgm:bulletEnabled val="1"/>
        </dgm:presLayoutVars>
      </dgm:prSet>
      <dgm:spPr/>
    </dgm:pt>
    <dgm:pt modelId="{5F3BDE09-98A3-4518-B36F-63E9B3AA8140}" type="pres">
      <dgm:prSet presAssocID="{3DBDB021-C25F-4822-A68C-9BD76365ECDD}" presName="sibTrans" presStyleCnt="0"/>
      <dgm:spPr/>
    </dgm:pt>
    <dgm:pt modelId="{DA7565D6-5D8F-42E2-8EB4-FE6AAA7B8E02}" type="pres">
      <dgm:prSet presAssocID="{22BB1084-62B5-452F-A006-0FE29D05C26C}" presName="node" presStyleLbl="node1" presStyleIdx="3" presStyleCnt="4">
        <dgm:presLayoutVars>
          <dgm:bulletEnabled val="1"/>
        </dgm:presLayoutVars>
      </dgm:prSet>
      <dgm:spPr/>
    </dgm:pt>
  </dgm:ptLst>
  <dgm:cxnLst>
    <dgm:cxn modelId="{2CCC061D-784A-42B5-997E-7477CECE61D4}" type="presOf" srcId="{8D902804-9B80-4ECF-A62B-B950D9DD8211}" destId="{478E2BDF-5F08-43E1-9511-CF4B3B4394D6}" srcOrd="0" destOrd="0" presId="urn:microsoft.com/office/officeart/2005/8/layout/default"/>
    <dgm:cxn modelId="{76D42020-D437-4C96-A6A3-0031BC060947}" type="presOf" srcId="{F91CF3C5-9E23-4EFA-B63D-0EAE6068F8F3}" destId="{E9BE5AD7-06E2-488B-A9F3-CEB1AD025A7F}" srcOrd="0" destOrd="0" presId="urn:microsoft.com/office/officeart/2005/8/layout/default"/>
    <dgm:cxn modelId="{0F7EDF56-60D0-4289-8261-19F4B8E1DB81}" srcId="{8D902804-9B80-4ECF-A62B-B950D9DD8211}" destId="{12F3E385-0E12-41C4-8541-9363D5658545}" srcOrd="2" destOrd="0" parTransId="{A3F22E61-88E0-4997-9BF8-AD68479DFB81}" sibTransId="{3DBDB021-C25F-4822-A68C-9BD76365ECDD}"/>
    <dgm:cxn modelId="{BA84DC72-A5BE-4957-B42A-F7A84EEB2373}" srcId="{8D902804-9B80-4ECF-A62B-B950D9DD8211}" destId="{F91CF3C5-9E23-4EFA-B63D-0EAE6068F8F3}" srcOrd="0" destOrd="0" parTransId="{B7552ED9-C550-48AA-9AA7-1485047E0FB1}" sibTransId="{E11059FF-C541-441B-9939-67E9850D7092}"/>
    <dgm:cxn modelId="{3D876673-9004-4474-A98D-32F8412A0740}" srcId="{8D902804-9B80-4ECF-A62B-B950D9DD8211}" destId="{35184B7F-7D6C-4F3D-81BE-1674491ED4AB}" srcOrd="1" destOrd="0" parTransId="{D4969EFA-165A-4E0B-A36C-0C3F7E71AD7E}" sibTransId="{957722E6-671A-495B-8CF2-15D0D176795C}"/>
    <dgm:cxn modelId="{B9542E84-F749-453B-8AE0-808B06420D78}" type="presOf" srcId="{35184B7F-7D6C-4F3D-81BE-1674491ED4AB}" destId="{852C2A97-08F6-4F52-B7A3-5F5C91421A8D}" srcOrd="0" destOrd="0" presId="urn:microsoft.com/office/officeart/2005/8/layout/default"/>
    <dgm:cxn modelId="{FD0826AB-D298-44D0-A118-4872101DB9DE}" srcId="{8D902804-9B80-4ECF-A62B-B950D9DD8211}" destId="{22BB1084-62B5-452F-A006-0FE29D05C26C}" srcOrd="3" destOrd="0" parTransId="{1A8BAF00-A299-4C86-89D2-2B04BE8BD9C7}" sibTransId="{63C8B501-7A52-4DE4-8681-3F28818AE4D8}"/>
    <dgm:cxn modelId="{C188E2D2-1C8E-4FC2-8AFF-C5D3E13EFF2C}" type="presOf" srcId="{22BB1084-62B5-452F-A006-0FE29D05C26C}" destId="{DA7565D6-5D8F-42E2-8EB4-FE6AAA7B8E02}" srcOrd="0" destOrd="0" presId="urn:microsoft.com/office/officeart/2005/8/layout/default"/>
    <dgm:cxn modelId="{2CF4EEF7-CB80-45CE-9CC5-DBE14F13C001}" type="presOf" srcId="{12F3E385-0E12-41C4-8541-9363D5658545}" destId="{9A63EFBA-1CE3-48C8-B79E-4449632FEF8C}" srcOrd="0" destOrd="0" presId="urn:microsoft.com/office/officeart/2005/8/layout/default"/>
    <dgm:cxn modelId="{DB528DDF-BE26-4206-82FC-8D445CB14846}" type="presParOf" srcId="{478E2BDF-5F08-43E1-9511-CF4B3B4394D6}" destId="{E9BE5AD7-06E2-488B-A9F3-CEB1AD025A7F}" srcOrd="0" destOrd="0" presId="urn:microsoft.com/office/officeart/2005/8/layout/default"/>
    <dgm:cxn modelId="{4619B1D9-37B4-4A8A-8AC5-F4D1BEBA18AB}" type="presParOf" srcId="{478E2BDF-5F08-43E1-9511-CF4B3B4394D6}" destId="{34194D60-1031-435E-8822-CD2B17D901CC}" srcOrd="1" destOrd="0" presId="urn:microsoft.com/office/officeart/2005/8/layout/default"/>
    <dgm:cxn modelId="{D9012A22-B32C-4785-B4E6-5C00206EB12E}" type="presParOf" srcId="{478E2BDF-5F08-43E1-9511-CF4B3B4394D6}" destId="{852C2A97-08F6-4F52-B7A3-5F5C91421A8D}" srcOrd="2" destOrd="0" presId="urn:microsoft.com/office/officeart/2005/8/layout/default"/>
    <dgm:cxn modelId="{FA6AA837-AF4A-4805-9473-55D92E708156}" type="presParOf" srcId="{478E2BDF-5F08-43E1-9511-CF4B3B4394D6}" destId="{99537792-2793-44F6-A6D6-6859C032805B}" srcOrd="3" destOrd="0" presId="urn:microsoft.com/office/officeart/2005/8/layout/default"/>
    <dgm:cxn modelId="{807F85DA-1A54-4883-8E5F-AC7A2F713648}" type="presParOf" srcId="{478E2BDF-5F08-43E1-9511-CF4B3B4394D6}" destId="{9A63EFBA-1CE3-48C8-B79E-4449632FEF8C}" srcOrd="4" destOrd="0" presId="urn:microsoft.com/office/officeart/2005/8/layout/default"/>
    <dgm:cxn modelId="{F6E92263-A32D-4C86-923E-24BCFE1012A8}" type="presParOf" srcId="{478E2BDF-5F08-43E1-9511-CF4B3B4394D6}" destId="{5F3BDE09-98A3-4518-B36F-63E9B3AA8140}" srcOrd="5" destOrd="0" presId="urn:microsoft.com/office/officeart/2005/8/layout/default"/>
    <dgm:cxn modelId="{DBD8E9DF-98C6-4DB6-8E43-E4BDED33210A}" type="presParOf" srcId="{478E2BDF-5F08-43E1-9511-CF4B3B4394D6}" destId="{DA7565D6-5D8F-42E2-8EB4-FE6AAA7B8E0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E5AD7-06E2-488B-A9F3-CEB1AD025A7F}">
      <dsp:nvSpPr>
        <dsp:cNvPr id="0" name=""/>
        <dsp:cNvSpPr/>
      </dsp:nvSpPr>
      <dsp:spPr>
        <a:xfrm>
          <a:off x="0" y="4334"/>
          <a:ext cx="2423899" cy="145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 err="1"/>
            <a:t>Mentimeter</a:t>
          </a:r>
          <a:endParaRPr lang="es-MX" sz="3400" kern="1200" dirty="0"/>
        </a:p>
      </dsp:txBody>
      <dsp:txXfrm>
        <a:off x="0" y="4334"/>
        <a:ext cx="2423899" cy="1454340"/>
      </dsp:txXfrm>
    </dsp:sp>
    <dsp:sp modelId="{852C2A97-08F6-4F52-B7A3-5F5C91421A8D}">
      <dsp:nvSpPr>
        <dsp:cNvPr id="0" name=""/>
        <dsp:cNvSpPr/>
      </dsp:nvSpPr>
      <dsp:spPr>
        <a:xfrm>
          <a:off x="0" y="1701064"/>
          <a:ext cx="2423899" cy="145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 err="1"/>
            <a:t>Kahoot</a:t>
          </a:r>
          <a:endParaRPr lang="es-MX" sz="3400" kern="1200" dirty="0"/>
        </a:p>
      </dsp:txBody>
      <dsp:txXfrm>
        <a:off x="0" y="1701064"/>
        <a:ext cx="2423899" cy="1454340"/>
      </dsp:txXfrm>
    </dsp:sp>
    <dsp:sp modelId="{9A63EFBA-1CE3-48C8-B79E-4449632FEF8C}">
      <dsp:nvSpPr>
        <dsp:cNvPr id="0" name=""/>
        <dsp:cNvSpPr/>
      </dsp:nvSpPr>
      <dsp:spPr>
        <a:xfrm>
          <a:off x="0" y="3397795"/>
          <a:ext cx="2423899" cy="145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Encuesta ZOOM</a:t>
          </a:r>
        </a:p>
      </dsp:txBody>
      <dsp:txXfrm>
        <a:off x="0" y="3397795"/>
        <a:ext cx="2423899" cy="1454340"/>
      </dsp:txXfrm>
    </dsp:sp>
    <dsp:sp modelId="{DA7565D6-5D8F-42E2-8EB4-FE6AAA7B8E02}">
      <dsp:nvSpPr>
        <dsp:cNvPr id="0" name=""/>
        <dsp:cNvSpPr/>
      </dsp:nvSpPr>
      <dsp:spPr>
        <a:xfrm>
          <a:off x="0" y="5094525"/>
          <a:ext cx="2423899" cy="145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Formulario drive</a:t>
          </a:r>
        </a:p>
      </dsp:txBody>
      <dsp:txXfrm>
        <a:off x="0" y="5094525"/>
        <a:ext cx="2423899" cy="145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F2A89-E0CE-3344-9F76-DAA0287F8D3D}" type="datetimeFigureOut">
              <a:rPr lang="es-CL" smtClean="0"/>
              <a:t>08-06-20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470F6-4CED-D34A-B932-AF469DDE2C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9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2189-6917-F74D-8BD0-4D5BEF4D615A}" type="datetimeFigureOut">
              <a:rPr lang="es-CL" smtClean="0"/>
              <a:t>08-06-20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2D9-DCC1-6D41-9E0D-00BF2F6A0AB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2189-6917-F74D-8BD0-4D5BEF4D615A}" type="datetimeFigureOut">
              <a:rPr lang="es-CL" smtClean="0"/>
              <a:t>08-06-20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2D9-DCC1-6D41-9E0D-00BF2F6A0AB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2189-6917-F74D-8BD0-4D5BEF4D615A}" type="datetimeFigureOut">
              <a:rPr lang="es-CL" smtClean="0"/>
              <a:t>08-06-20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2D9-DCC1-6D41-9E0D-00BF2F6A0AB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2189-6917-F74D-8BD0-4D5BEF4D615A}" type="datetimeFigureOut">
              <a:rPr lang="es-CL" smtClean="0"/>
              <a:t>08-06-20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2D9-DCC1-6D41-9E0D-00BF2F6A0AB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2189-6917-F74D-8BD0-4D5BEF4D615A}" type="datetimeFigureOut">
              <a:rPr lang="es-CL" smtClean="0"/>
              <a:t>08-06-20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2D9-DCC1-6D41-9E0D-00BF2F6A0AB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2189-6917-F74D-8BD0-4D5BEF4D615A}" type="datetimeFigureOut">
              <a:rPr lang="es-CL" smtClean="0"/>
              <a:t>08-06-20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2D9-DCC1-6D41-9E0D-00BF2F6A0AB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2189-6917-F74D-8BD0-4D5BEF4D615A}" type="datetimeFigureOut">
              <a:rPr lang="es-CL" smtClean="0"/>
              <a:t>08-06-20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2D9-DCC1-6D41-9E0D-00BF2F6A0AB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2189-6917-F74D-8BD0-4D5BEF4D615A}" type="datetimeFigureOut">
              <a:rPr lang="es-CL" smtClean="0"/>
              <a:t>08-06-20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2D9-DCC1-6D41-9E0D-00BF2F6A0AB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2189-6917-F74D-8BD0-4D5BEF4D615A}" type="datetimeFigureOut">
              <a:rPr lang="es-CL" smtClean="0"/>
              <a:t>08-06-20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2D9-DCC1-6D41-9E0D-00BF2F6A0AB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2189-6917-F74D-8BD0-4D5BEF4D615A}" type="datetimeFigureOut">
              <a:rPr lang="es-CL" smtClean="0"/>
              <a:t>08-06-20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2D9-DCC1-6D41-9E0D-00BF2F6A0AB7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2189-6917-F74D-8BD0-4D5BEF4D615A}" type="datetimeFigureOut">
              <a:rPr lang="es-CL" smtClean="0"/>
              <a:t>08-06-20</a:t>
            </a:fld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D62D9-DCC1-6D41-9E0D-00BF2F6A0AB7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79D62D9-DCC1-6D41-9E0D-00BF2F6A0AB7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AB82189-6917-F74D-8BD0-4D5BEF4D615A}" type="datetimeFigureOut">
              <a:rPr lang="es-CL" smtClean="0"/>
              <a:t>08-06-20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hyperlink" Target="https://b.socrative.com/login/stud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ubtítulo 2">
            <a:extLst>
              <a:ext uri="{FF2B5EF4-FFF2-40B4-BE49-F238E27FC236}">
                <a16:creationId xmlns:a16="http://schemas.microsoft.com/office/drawing/2014/main" id="{E082CB56-2A26-0D43-B33B-15AC357EE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424" y="4921152"/>
            <a:ext cx="3027807" cy="1752600"/>
          </a:xfrm>
        </p:spPr>
        <p:txBody>
          <a:bodyPr>
            <a:normAutofit/>
          </a:bodyPr>
          <a:lstStyle/>
          <a:p>
            <a:pPr algn="l"/>
            <a:r>
              <a:rPr lang="es-ES" altLang="es-CL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Presentan hoy:</a:t>
            </a:r>
          </a:p>
          <a:p>
            <a:pPr algn="l"/>
            <a:r>
              <a:rPr lang="es-ES" altLang="es-CL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Rocío Almendras</a:t>
            </a:r>
          </a:p>
          <a:p>
            <a:pPr algn="l"/>
            <a:r>
              <a:rPr lang="es-ES" altLang="es-CL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Romina Muñoz</a:t>
            </a:r>
          </a:p>
          <a:p>
            <a:pPr algn="l"/>
            <a:r>
              <a:rPr lang="es-ES" altLang="es-CL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Carla Hernández</a:t>
            </a:r>
          </a:p>
        </p:txBody>
      </p:sp>
      <p:pic>
        <p:nvPicPr>
          <p:cNvPr id="3" name="Imagen 2" descr="Webinar Red 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43" y="137998"/>
            <a:ext cx="4550306" cy="6436948"/>
          </a:xfrm>
          <a:prstGeom prst="rect">
            <a:avLst/>
          </a:prstGeom>
        </p:spPr>
      </p:pic>
      <p:pic>
        <p:nvPicPr>
          <p:cNvPr id="9" name="Imagen 8" descr="Logo Red de Aprendozaje Ac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" y="272054"/>
            <a:ext cx="2605852" cy="6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424" y="1020475"/>
            <a:ext cx="7620000" cy="1796814"/>
          </a:xfrm>
        </p:spPr>
        <p:txBody>
          <a:bodyPr/>
          <a:lstStyle/>
          <a:p>
            <a:r>
              <a:rPr lang="es-ES" sz="4000" dirty="0"/>
              <a:t>Implementando cuestionarios con preguntas aleatorias en Moodle.</a:t>
            </a:r>
          </a:p>
        </p:txBody>
      </p:sp>
      <p:pic>
        <p:nvPicPr>
          <p:cNvPr id="4" name="Imagen 3" descr="Logo Red de Aprendozaje Acti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" y="356720"/>
            <a:ext cx="2605852" cy="66375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9119773-9BE8-D249-83AF-A5A91F229D14}"/>
              </a:ext>
            </a:extLst>
          </p:cNvPr>
          <p:cNvSpPr txBox="1">
            <a:spLocks/>
          </p:cNvSpPr>
          <p:nvPr/>
        </p:nvSpPr>
        <p:spPr>
          <a:xfrm>
            <a:off x="209368" y="3142305"/>
            <a:ext cx="7620000" cy="179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s-ES" sz="4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027E45C-7D4F-D245-BDF9-BE09297E840E}"/>
              </a:ext>
            </a:extLst>
          </p:cNvPr>
          <p:cNvSpPr txBox="1">
            <a:spLocks/>
          </p:cNvSpPr>
          <p:nvPr/>
        </p:nvSpPr>
        <p:spPr>
          <a:xfrm>
            <a:off x="99200" y="3288113"/>
            <a:ext cx="7620000" cy="179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s-ES" sz="40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DE18A5B-953C-B344-9F90-B2724DC0A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79704"/>
            <a:ext cx="7620000" cy="322109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altLang="es-CL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están incrustados en la materia…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683AAD-9C9D-F348-9F5F-84BC8AC2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528" y="2854688"/>
            <a:ext cx="5407679" cy="32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5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2AC6D-CCBC-473B-B567-B02D227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400" dirty="0"/>
              <a:t>Evaluar aprendizajes en tiempo real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A7716-E429-487E-9305-0AA003A9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753" y="2398643"/>
            <a:ext cx="5823284" cy="254441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MX" sz="2000" b="1" dirty="0">
                <a:solidFill>
                  <a:srgbClr val="00B050"/>
                </a:solidFill>
              </a:rPr>
              <a:t>1. ingresemos al siguiente link:</a:t>
            </a:r>
          </a:p>
          <a:p>
            <a:pPr marL="114300" indent="0">
              <a:buNone/>
            </a:pPr>
            <a:r>
              <a:rPr lang="es-MX" sz="2000" dirty="0">
                <a:hlinkClick r:id="rId2"/>
              </a:rPr>
              <a:t>https://b.socrative.com/login/student/</a:t>
            </a:r>
            <a:endParaRPr lang="es-MX" sz="2000" dirty="0"/>
          </a:p>
          <a:p>
            <a:pPr marL="114300" indent="0">
              <a:buNone/>
            </a:pPr>
            <a:r>
              <a:rPr lang="es-MX" sz="2000" dirty="0" err="1"/>
              <a:t>Room</a:t>
            </a:r>
            <a:r>
              <a:rPr lang="es-MX" sz="2000" dirty="0"/>
              <a:t>: ZGRWWPJEX</a:t>
            </a:r>
            <a:endParaRPr lang="es-MX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es-MX" sz="2000" b="1" dirty="0">
                <a:solidFill>
                  <a:srgbClr val="00B050"/>
                </a:solidFill>
              </a:rPr>
              <a:t>2. En equipos cometamos la opción correcta</a:t>
            </a:r>
          </a:p>
          <a:p>
            <a:pPr marL="114300" indent="0">
              <a:buNone/>
            </a:pPr>
            <a:endParaRPr lang="es-MX" sz="2000" b="1" dirty="0">
              <a:solidFill>
                <a:srgbClr val="00B050"/>
              </a:solidFill>
            </a:endParaRPr>
          </a:p>
          <a:p>
            <a:pPr marL="114300" indent="0">
              <a:buNone/>
            </a:pPr>
            <a:r>
              <a:rPr lang="es-MX" sz="2000" b="1" dirty="0">
                <a:solidFill>
                  <a:srgbClr val="00B050"/>
                </a:solidFill>
              </a:rPr>
              <a:t>3. Votamos!!</a:t>
            </a:r>
            <a:endParaRPr lang="es-MX" sz="2000" dirty="0">
              <a:solidFill>
                <a:srgbClr val="00B050"/>
              </a:solidFill>
            </a:endParaRPr>
          </a:p>
        </p:txBody>
      </p:sp>
      <p:grpSp>
        <p:nvGrpSpPr>
          <p:cNvPr id="6" name="Google Shape;541;p38">
            <a:extLst>
              <a:ext uri="{FF2B5EF4-FFF2-40B4-BE49-F238E27FC236}">
                <a16:creationId xmlns:a16="http://schemas.microsoft.com/office/drawing/2014/main" id="{705FEC64-9235-4A39-8D93-F78791354896}"/>
              </a:ext>
            </a:extLst>
          </p:cNvPr>
          <p:cNvGrpSpPr/>
          <p:nvPr/>
        </p:nvGrpSpPr>
        <p:grpSpPr>
          <a:xfrm>
            <a:off x="614149" y="1783626"/>
            <a:ext cx="7142099" cy="4921974"/>
            <a:chOff x="2583325" y="2972875"/>
            <a:chExt cx="462850" cy="445750"/>
          </a:xfrm>
        </p:grpSpPr>
        <p:sp>
          <p:nvSpPr>
            <p:cNvPr id="7" name="Google Shape;542;p38">
              <a:extLst>
                <a:ext uri="{FF2B5EF4-FFF2-40B4-BE49-F238E27FC236}">
                  <a16:creationId xmlns:a16="http://schemas.microsoft.com/office/drawing/2014/main" id="{0C5EE852-EFBB-4D41-BD85-4902329ADA2E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3;p38">
              <a:extLst>
                <a:ext uri="{FF2B5EF4-FFF2-40B4-BE49-F238E27FC236}">
                  <a16:creationId xmlns:a16="http://schemas.microsoft.com/office/drawing/2014/main" id="{974F8405-B3A5-4397-949D-3C8E65E31A55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154A4EA5-DA7C-4DBC-B8B0-77E06DD7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01" y="870509"/>
            <a:ext cx="2038888" cy="795873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2C436E3-0F7C-4EBE-8738-ACE3E927A6A1}"/>
              </a:ext>
            </a:extLst>
          </p:cNvPr>
          <p:cNvGraphicFramePr/>
          <p:nvPr/>
        </p:nvGraphicFramePr>
        <p:xfrm>
          <a:off x="6865250" y="152400"/>
          <a:ext cx="24239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8044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>
            <a:extLst>
              <a:ext uri="{FF2B5EF4-FFF2-40B4-BE49-F238E27FC236}">
                <a16:creationId xmlns:a16="http://schemas.microsoft.com/office/drawing/2014/main" id="{1C2E5031-D8AB-E14D-BB49-33CE4C65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1823"/>
            <a:ext cx="7620000" cy="1143000"/>
          </a:xfrm>
        </p:spPr>
        <p:txBody>
          <a:bodyPr/>
          <a:lstStyle/>
          <a:p>
            <a:pPr algn="r"/>
            <a:r>
              <a:rPr lang="es-CL" altLang="es-CL" dirty="0">
                <a:ea typeface="ＭＳ Ｐゴシック" panose="020B0600070205080204" pitchFamily="34" charset="-128"/>
              </a:rPr>
              <a:t>En conclusi</a:t>
            </a:r>
            <a:r>
              <a:rPr lang="es-ES" altLang="es-CL" dirty="0" err="1">
                <a:ea typeface="ＭＳ Ｐゴシック" panose="020B0600070205080204" pitchFamily="34" charset="-128"/>
              </a:rPr>
              <a:t>ón</a:t>
            </a:r>
            <a:r>
              <a:rPr lang="es-ES" altLang="es-CL" dirty="0">
                <a:ea typeface="ＭＳ Ｐゴシック" panose="020B0600070205080204" pitchFamily="34" charset="-128"/>
              </a:rPr>
              <a:t>:</a:t>
            </a:r>
            <a:endParaRPr lang="es-CL" altLang="es-CL" dirty="0">
              <a:ea typeface="ＭＳ Ｐゴシック" panose="020B0600070205080204" pitchFamily="34" charset="-128"/>
            </a:endParaRPr>
          </a:p>
        </p:txBody>
      </p:sp>
      <p:sp>
        <p:nvSpPr>
          <p:cNvPr id="35842" name="Marcador de contenido 2">
            <a:extLst>
              <a:ext uri="{FF2B5EF4-FFF2-40B4-BE49-F238E27FC236}">
                <a16:creationId xmlns:a16="http://schemas.microsoft.com/office/drawing/2014/main" id="{71168882-FB5B-6E49-BD60-3F50BB2C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14824"/>
            <a:ext cx="7620000" cy="3985976"/>
          </a:xfrm>
        </p:spPr>
        <p:txBody>
          <a:bodyPr/>
          <a:lstStyle/>
          <a:p>
            <a:r>
              <a:rPr lang="es-ES" altLang="es-CL" dirty="0">
                <a:ea typeface="ＭＳ Ｐゴシック" panose="020B0600070205080204" pitchFamily="34" charset="-128"/>
              </a:rPr>
              <a:t>Es importante conocer y explorar los modelos conceptuales alternativos de los estudiantes para lograr aprendizajes profundos.</a:t>
            </a:r>
            <a:endParaRPr lang="es-CL" altLang="es-CL" dirty="0">
              <a:ea typeface="ＭＳ Ｐゴシック" panose="020B0600070205080204" pitchFamily="34" charset="-128"/>
            </a:endParaRPr>
          </a:p>
          <a:p>
            <a:r>
              <a:rPr lang="es-CL" altLang="es-CL" dirty="0">
                <a:ea typeface="ＭＳ Ｐゴシック" panose="020B0600070205080204" pitchFamily="34" charset="-128"/>
              </a:rPr>
              <a:t>La instrucci</a:t>
            </a:r>
            <a:r>
              <a:rPr lang="es-ES" altLang="es-CL" dirty="0" err="1">
                <a:ea typeface="ＭＳ Ｐゴシック" panose="020B0600070205080204" pitchFamily="34" charset="-128"/>
              </a:rPr>
              <a:t>ón</a:t>
            </a:r>
            <a:r>
              <a:rPr lang="es-ES" altLang="es-CL" dirty="0">
                <a:ea typeface="ＭＳ Ｐゴシック" panose="020B0600070205080204" pitchFamily="34" charset="-128"/>
              </a:rPr>
              <a:t> por pares puede implementarse en distintas disciplinas, dependiendo de que el contenido tenga una base conceptual que requiera ser aprendida.</a:t>
            </a:r>
          </a:p>
          <a:p>
            <a:r>
              <a:rPr lang="es-ES" altLang="es-CL" dirty="0">
                <a:ea typeface="ＭＳ Ｐゴシック" panose="020B0600070205080204" pitchFamily="34" charset="-128"/>
              </a:rPr>
              <a:t>El objetivo de las preguntas determina en qué momento puedo utilizarlas: al inicio, desarrollo o cierre de la clase.</a:t>
            </a:r>
          </a:p>
        </p:txBody>
      </p:sp>
      <p:pic>
        <p:nvPicPr>
          <p:cNvPr id="4" name="Imagen 3" descr="Logo Red de Aprendozaje Acti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" y="356720"/>
            <a:ext cx="2605852" cy="6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5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93083"/>
            <a:ext cx="7620000" cy="1143000"/>
          </a:xfrm>
        </p:spPr>
        <p:txBody>
          <a:bodyPr/>
          <a:lstStyle/>
          <a:p>
            <a:r>
              <a:rPr lang="es-ES" sz="4400" dirty="0"/>
              <a:t>¿Cuál es la motivación?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98890"/>
            <a:ext cx="7620000" cy="4001910"/>
          </a:xfrm>
        </p:spPr>
        <p:txBody>
          <a:bodyPr>
            <a:normAutofit/>
          </a:bodyPr>
          <a:lstStyle/>
          <a:p>
            <a:r>
              <a:rPr lang="es-ES" sz="2400" dirty="0"/>
              <a:t>En la enseñanza tradicional las clases muchas veces se convierten en un monólogo, donde el docente es el protagonista y el estudiante tiene un rol más bien pasivo.</a:t>
            </a:r>
          </a:p>
          <a:p>
            <a:r>
              <a:rPr lang="es-ES" sz="2400" dirty="0"/>
              <a:t>Lo anterior puede generar desinterés y desagrado por los temas que se están abordando. </a:t>
            </a:r>
          </a:p>
          <a:p>
            <a:r>
              <a:rPr lang="es-ES" sz="2400" dirty="0"/>
              <a:t>Las y los estudiantes tienden sólo a memorizar los conceptos, sin tener una comprensión efectiva de ellos. </a:t>
            </a:r>
          </a:p>
          <a:p>
            <a:endParaRPr lang="es-ES" sz="2400" dirty="0"/>
          </a:p>
        </p:txBody>
      </p:sp>
      <p:pic>
        <p:nvPicPr>
          <p:cNvPr id="4" name="Imagen 3" descr="Logo Red de Aprendozaje Acti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" y="356720"/>
            <a:ext cx="2605852" cy="6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0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7620000" cy="1143000"/>
          </a:xfrm>
        </p:spPr>
        <p:txBody>
          <a:bodyPr/>
          <a:lstStyle/>
          <a:p>
            <a:r>
              <a:rPr lang="es-ES" sz="3600" dirty="0"/>
              <a:t>Instrucción por pares como estrategia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570" y="2579453"/>
            <a:ext cx="7620000" cy="3672652"/>
          </a:xfrm>
        </p:spPr>
        <p:txBody>
          <a:bodyPr>
            <a:normAutofit/>
          </a:bodyPr>
          <a:lstStyle/>
          <a:p>
            <a:r>
              <a:rPr lang="es-ES" dirty="0"/>
              <a:t>Es una metodología en la cual los estudiantes se involucran en su propio aprendizaje, centrando su atención en los conceptos elementales. </a:t>
            </a:r>
          </a:p>
          <a:p>
            <a:r>
              <a:rPr lang="es-ES" dirty="0"/>
              <a:t>Durante la clase, se hacen pruebas conceptuales diseñadas por el/la docente para identificar las dificultades del estudiantado en la comprensión del contenido de clase. </a:t>
            </a:r>
          </a:p>
          <a:p>
            <a:r>
              <a:rPr lang="es-ES" dirty="0"/>
              <a:t>Este método fue impulsado por el profesor Eric </a:t>
            </a:r>
            <a:r>
              <a:rPr lang="es-ES" dirty="0" err="1"/>
              <a:t>Mazur</a:t>
            </a:r>
            <a:r>
              <a:rPr lang="es-ES" dirty="0"/>
              <a:t> de la Universidad de Harvard, inicialmente para enseñanza de la física, pero ha sido replicado en todas las áreas y disciplinas.</a:t>
            </a:r>
          </a:p>
          <a:p>
            <a:endParaRPr lang="es-ES" dirty="0"/>
          </a:p>
        </p:txBody>
      </p:sp>
      <p:pic>
        <p:nvPicPr>
          <p:cNvPr id="4" name="Imagen 3" descr="Logo Red de Aprendozaje Acti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" y="356720"/>
            <a:ext cx="2605852" cy="6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6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45">
            <a:extLst>
              <a:ext uri="{FF2B5EF4-FFF2-40B4-BE49-F238E27FC236}">
                <a16:creationId xmlns:a16="http://schemas.microsoft.com/office/drawing/2014/main" id="{653F61AB-1DB0-A047-816C-3F8CAFAED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99926"/>
            <a:ext cx="7395882" cy="3752324"/>
          </a:xfrm>
        </p:spPr>
        <p:txBody>
          <a:bodyPr/>
          <a:lstStyle/>
          <a:p>
            <a:pPr marL="544512" lvl="1" indent="-342900">
              <a:spcBef>
                <a:spcPts val="400"/>
              </a:spcBef>
            </a:pPr>
            <a:r>
              <a:rPr lang="es-ES" altLang="es-CL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Utiliza preguntas de opción múltiple construida sobre la base de las dificultades conceptuales del estudiantado frente a un tema.</a:t>
            </a:r>
            <a:endParaRPr lang="es-ES" altLang="es-CL" sz="18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 marL="544512" lvl="1" indent="-342900">
              <a:spcBef>
                <a:spcPts val="400"/>
              </a:spcBef>
            </a:pPr>
            <a:r>
              <a:rPr lang="es-ES" altLang="es-CL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Se hace una votación individual para elegir la respuesta correcta.</a:t>
            </a:r>
            <a:endParaRPr lang="es-ES" altLang="es-CL" sz="18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 marL="544512" lvl="1" indent="-342900">
              <a:spcBef>
                <a:spcPts val="400"/>
              </a:spcBef>
            </a:pPr>
            <a:r>
              <a:rPr lang="es-ES" altLang="es-CL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Los/las estudiantes discuten por algunos minutos, de forma colaborativa en pares, para convencer al compañero de su elección. </a:t>
            </a:r>
          </a:p>
          <a:p>
            <a:pPr marL="544512" lvl="1" indent="-342900">
              <a:spcBef>
                <a:spcPts val="400"/>
              </a:spcBef>
            </a:pPr>
            <a:r>
              <a:rPr lang="es-ES" dirty="0"/>
              <a:t>Este proceso, obliga a los estudiantes a reflexionar sobre sus argumentos respecto a su respuesta y permite al profesor/a evaluar su comprensión de los conceptos, antes de terminar la clase.</a:t>
            </a:r>
          </a:p>
          <a:p>
            <a:pPr marL="544512" lvl="1" indent="-342900">
              <a:spcBef>
                <a:spcPts val="400"/>
              </a:spcBef>
            </a:pPr>
            <a:endParaRPr lang="es-ES" altLang="es-CL" sz="1800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Imagen 4" descr="Logo Red de Aprendozaje Acti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" y="356720"/>
            <a:ext cx="2605852" cy="66375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7200" y="1417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/>
              <a:t>¿En qué consiste la Instrucción por pares?</a:t>
            </a:r>
          </a:p>
        </p:txBody>
      </p:sp>
    </p:spTree>
    <p:extLst>
      <p:ext uri="{BB962C8B-B14F-4D97-AF65-F5344CB8AC3E}">
        <p14:creationId xmlns:p14="http://schemas.microsoft.com/office/powerpoint/2010/main" val="177461551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 Red de Aprendozaje Acti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" y="356720"/>
            <a:ext cx="2605852" cy="663755"/>
          </a:xfrm>
          <a:prstGeom prst="rect">
            <a:avLst/>
          </a:prstGeom>
        </p:spPr>
      </p:pic>
      <p:pic>
        <p:nvPicPr>
          <p:cNvPr id="7" name="Imagen 6" descr="My First 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0" y="2680986"/>
            <a:ext cx="8172189" cy="3648617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1289362"/>
            <a:ext cx="7620000" cy="1143000"/>
          </a:xfrm>
        </p:spPr>
        <p:txBody>
          <a:bodyPr/>
          <a:lstStyle/>
          <a:p>
            <a:r>
              <a:rPr lang="es-ES" sz="3600" dirty="0"/>
              <a:t>¿En qué momento ocurre la discusión entre pares?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205784" y="6493412"/>
            <a:ext cx="511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Adaptado de Eric </a:t>
            </a:r>
            <a:r>
              <a:rPr lang="es-ES" sz="1200" dirty="0" err="1"/>
              <a:t>Mazur</a:t>
            </a:r>
            <a:r>
              <a:rPr lang="es-ES" sz="1200" dirty="0"/>
              <a:t>, Universidad de Harvard.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412562" y="4168997"/>
            <a:ext cx="5003381" cy="1218630"/>
          </a:xfrm>
          <a:prstGeom prst="rect">
            <a:avLst/>
          </a:prstGeom>
          <a:noFill/>
          <a:ln w="3175" cmpd="sng">
            <a:solidFill>
              <a:srgbClr val="FFFF00"/>
            </a:solidFill>
            <a:prstDash val="dot"/>
          </a:ln>
          <a:effectLst>
            <a:glow rad="304800">
              <a:srgbClr val="FFFF00">
                <a:alpha val="18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24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>
            <a:extLst>
              <a:ext uri="{FF2B5EF4-FFF2-40B4-BE49-F238E27FC236}">
                <a16:creationId xmlns:a16="http://schemas.microsoft.com/office/drawing/2014/main" id="{2A511BB0-07BF-8541-9F17-88343A55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7675"/>
            <a:ext cx="7620000" cy="1143000"/>
          </a:xfrm>
        </p:spPr>
        <p:txBody>
          <a:bodyPr/>
          <a:lstStyle/>
          <a:p>
            <a:r>
              <a:rPr lang="es-ES" altLang="es-CL" sz="3600" dirty="0">
                <a:ea typeface="ＭＳ Ｐゴシック" panose="020B0600070205080204" pitchFamily="34" charset="-128"/>
              </a:rPr>
              <a:t>Ejemplo de votación para realizar en clases, utilizando Zoom:</a:t>
            </a:r>
            <a:br>
              <a:rPr lang="es-ES" altLang="es-CL" sz="3600" dirty="0">
                <a:ea typeface="ＭＳ Ｐゴシック" panose="020B0600070205080204" pitchFamily="34" charset="-128"/>
              </a:rPr>
            </a:br>
            <a:r>
              <a:rPr lang="es-ES" altLang="es-CL" sz="1400" dirty="0">
                <a:ea typeface="ＭＳ Ｐゴシック" panose="020B0600070205080204" pitchFamily="34" charset="-128"/>
              </a:rPr>
              <a:t>(modificado de </a:t>
            </a:r>
            <a:r>
              <a:rPr lang="es-ES" altLang="es-CL" sz="1400" dirty="0" err="1">
                <a:ea typeface="ＭＳ Ｐゴシック" panose="020B0600070205080204" pitchFamily="34" charset="-128"/>
              </a:rPr>
              <a:t>Timss</a:t>
            </a:r>
            <a:r>
              <a:rPr lang="es-ES" altLang="es-CL" sz="1400" dirty="0">
                <a:ea typeface="ＭＳ Ｐゴシック" panose="020B0600070205080204" pitchFamily="34" charset="-128"/>
              </a:rPr>
              <a:t>, 2003)</a:t>
            </a:r>
            <a:endParaRPr lang="es-ES" altLang="es-CL" sz="3600" dirty="0">
              <a:ea typeface="ＭＳ Ｐゴシック" panose="020B0600070205080204" pitchFamily="34" charset="-128"/>
            </a:endParaRPr>
          </a:p>
        </p:txBody>
      </p:sp>
      <p:sp>
        <p:nvSpPr>
          <p:cNvPr id="24578" name="Marcador de contenido 2">
            <a:extLst>
              <a:ext uri="{FF2B5EF4-FFF2-40B4-BE49-F238E27FC236}">
                <a16:creationId xmlns:a16="http://schemas.microsoft.com/office/drawing/2014/main" id="{534A9A3E-3E25-4046-AAE1-CE96E924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79704"/>
            <a:ext cx="7620000" cy="322109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altLang="es-CL" dirty="0">
                <a:ea typeface="ＭＳ Ｐゴシック" panose="020B0600070205080204" pitchFamily="34" charset="-128"/>
              </a:rPr>
              <a:t>Imagina que remueves todos los átomos de una silla, ¿qué queda?</a:t>
            </a:r>
          </a:p>
          <a:p>
            <a:pPr marL="514350" indent="-514350">
              <a:buFont typeface="Arial" panose="020B0604020202020204" pitchFamily="34" charset="0"/>
              <a:buAutoNum type="alphaUcParenR"/>
              <a:defRPr/>
            </a:pPr>
            <a:r>
              <a:rPr lang="es-ES" altLang="es-CL" dirty="0">
                <a:ea typeface="ＭＳ Ｐゴシック" panose="020B0600070205080204" pitchFamily="34" charset="-128"/>
              </a:rPr>
              <a:t>Una pila de polvo</a:t>
            </a:r>
          </a:p>
          <a:p>
            <a:pPr marL="514350" indent="-514350">
              <a:buFont typeface="Arial" panose="020B0604020202020204" pitchFamily="34" charset="0"/>
              <a:buAutoNum type="alphaUcParenR"/>
              <a:defRPr/>
            </a:pPr>
            <a:r>
              <a:rPr lang="es-ES" altLang="es-CL" dirty="0">
                <a:ea typeface="ＭＳ Ｐゴシック" panose="020B0600070205080204" pitchFamily="34" charset="-128"/>
              </a:rPr>
              <a:t>La misma silla</a:t>
            </a:r>
          </a:p>
          <a:p>
            <a:pPr marL="514350" indent="-514350">
              <a:buFont typeface="Arial" panose="020B0604020202020204" pitchFamily="34" charset="0"/>
              <a:buAutoNum type="alphaUcParenR"/>
              <a:defRPr/>
            </a:pPr>
            <a:r>
              <a:rPr lang="es-ES" altLang="es-CL" dirty="0">
                <a:ea typeface="ＭＳ Ｐゴシック" panose="020B0600070205080204" pitchFamily="34" charset="-128"/>
              </a:rPr>
              <a:t>Una silla que pesa menos</a:t>
            </a:r>
          </a:p>
          <a:p>
            <a:pPr marL="514350" indent="-514350">
              <a:buFont typeface="Arial" panose="020B0604020202020204" pitchFamily="34" charset="0"/>
              <a:buAutoNum type="alphaUcParenR"/>
              <a:defRPr/>
            </a:pPr>
            <a:r>
              <a:rPr lang="es-ES" altLang="es-CL" dirty="0">
                <a:ea typeface="ＭＳ Ｐゴシック" panose="020B0600070205080204" pitchFamily="34" charset="-128"/>
              </a:rPr>
              <a:t>Nada</a:t>
            </a:r>
          </a:p>
          <a:p>
            <a:pPr marL="0" indent="0">
              <a:buNone/>
              <a:defRPr/>
            </a:pPr>
            <a:r>
              <a:rPr lang="es-ES" altLang="es-CL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Los átomos o moléculas están incrustados en la materia…</a:t>
            </a:r>
          </a:p>
        </p:txBody>
      </p:sp>
      <p:pic>
        <p:nvPicPr>
          <p:cNvPr id="5" name="Imagen 4" descr="Logo Red de Aprendozaje Acti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" y="356720"/>
            <a:ext cx="2605852" cy="6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1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23379"/>
            <a:ext cx="7620000" cy="1143000"/>
          </a:xfrm>
        </p:spPr>
        <p:txBody>
          <a:bodyPr/>
          <a:lstStyle/>
          <a:p>
            <a:r>
              <a:rPr lang="es-ES" sz="3600" dirty="0"/>
              <a:t>¿Cómo construir buenas preguntas para instrucción por pares?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463474"/>
            <a:ext cx="7620000" cy="2937325"/>
          </a:xfrm>
        </p:spPr>
        <p:txBody>
          <a:bodyPr>
            <a:normAutofit/>
          </a:bodyPr>
          <a:lstStyle/>
          <a:p>
            <a:r>
              <a:rPr lang="es-ES" sz="2400" dirty="0"/>
              <a:t>Preguntas cortas</a:t>
            </a:r>
          </a:p>
          <a:p>
            <a:r>
              <a:rPr lang="es-ES" sz="2400" dirty="0"/>
              <a:t>Cada alternativa debe debe responder a una lógica, deben ser posibles de responder de acuerdo a los modelos conceptuales de los estudiantes.</a:t>
            </a:r>
          </a:p>
          <a:p>
            <a:r>
              <a:rPr lang="es-ES" sz="2400" dirty="0"/>
              <a:t>Cada alternativa puede responder a un error frecuente para que en la discusión los modelos conceptuales sean cuestionados.</a:t>
            </a:r>
          </a:p>
        </p:txBody>
      </p:sp>
      <p:pic>
        <p:nvPicPr>
          <p:cNvPr id="4" name="Imagen 3" descr="Logo Red de Aprendozaje Acti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" y="356720"/>
            <a:ext cx="2605852" cy="6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6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45926"/>
            <a:ext cx="7620000" cy="1796814"/>
          </a:xfrm>
        </p:spPr>
        <p:txBody>
          <a:bodyPr/>
          <a:lstStyle/>
          <a:p>
            <a:r>
              <a:rPr lang="es-ES" sz="4000" dirty="0"/>
              <a:t>Cómo evaluar utilizando opción múltiple en </a:t>
            </a:r>
            <a:r>
              <a:rPr lang="es-ES" sz="4000" dirty="0" err="1"/>
              <a:t>Moodle</a:t>
            </a:r>
            <a:endParaRPr lang="es-ES" sz="4000" dirty="0"/>
          </a:p>
        </p:txBody>
      </p:sp>
      <p:pic>
        <p:nvPicPr>
          <p:cNvPr id="4" name="Imagen 3" descr="Logo Red de Aprendozaje Acti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" y="356720"/>
            <a:ext cx="2605852" cy="6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6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424" y="1020475"/>
            <a:ext cx="7620000" cy="1796814"/>
          </a:xfrm>
        </p:spPr>
        <p:txBody>
          <a:bodyPr/>
          <a:lstStyle/>
          <a:p>
            <a:r>
              <a:rPr lang="es-ES" sz="4000" dirty="0"/>
              <a:t>¿ Por qué Moodle es una buena herramienta para generar evaluaciones?</a:t>
            </a:r>
          </a:p>
        </p:txBody>
      </p:sp>
      <p:pic>
        <p:nvPicPr>
          <p:cNvPr id="4" name="Imagen 3" descr="Logo Red de Aprendozaje Activ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4" y="356720"/>
            <a:ext cx="2605852" cy="66375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9119773-9BE8-D249-83AF-A5A91F229D14}"/>
              </a:ext>
            </a:extLst>
          </p:cNvPr>
          <p:cNvSpPr txBox="1">
            <a:spLocks/>
          </p:cNvSpPr>
          <p:nvPr/>
        </p:nvSpPr>
        <p:spPr>
          <a:xfrm>
            <a:off x="209368" y="3142305"/>
            <a:ext cx="7620000" cy="179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s-ES" sz="4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027E45C-7D4F-D245-BDF9-BE09297E840E}"/>
              </a:ext>
            </a:extLst>
          </p:cNvPr>
          <p:cNvSpPr txBox="1">
            <a:spLocks/>
          </p:cNvSpPr>
          <p:nvPr/>
        </p:nvSpPr>
        <p:spPr>
          <a:xfrm>
            <a:off x="99200" y="3288113"/>
            <a:ext cx="7620000" cy="179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s-ES" sz="40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DE18A5B-953C-B344-9F90-B2724DC0A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79704"/>
            <a:ext cx="7620000" cy="3221096"/>
          </a:xfrm>
        </p:spPr>
        <p:txBody>
          <a:bodyPr>
            <a:normAutofit fontScale="77500" lnSpcReduction="20000"/>
          </a:bodyPr>
          <a:lstStyle/>
          <a:p>
            <a:pPr indent="-342900">
              <a:defRPr/>
            </a:pPr>
            <a:r>
              <a:rPr lang="es-ES" altLang="es-CL" dirty="0">
                <a:ea typeface="ＭＳ Ｐゴシック" panose="020B0600070205080204" pitchFamily="34" charset="-128"/>
              </a:rPr>
              <a:t> Permite generar cuestionarios con diversidad de tipos de preguntas (selección múltiple, ensayo (desarrollo), verdadero y falso, términos afines, respuesta corta entre otras).</a:t>
            </a:r>
          </a:p>
          <a:p>
            <a:pPr indent="-342900">
              <a:defRPr/>
            </a:pPr>
            <a:br>
              <a:rPr lang="es-ES" altLang="es-CL" dirty="0">
                <a:ea typeface="ＭＳ Ｐゴシック" panose="020B0600070205080204" pitchFamily="34" charset="-128"/>
              </a:rPr>
            </a:br>
            <a:r>
              <a:rPr lang="es-ES" altLang="es-CL" dirty="0">
                <a:ea typeface="ＭＳ Ｐゴシック" panose="020B0600070205080204" pitchFamily="34" charset="-128"/>
              </a:rPr>
              <a:t>Permite diversificar el número de evaluaciones diferentes por medio de la generación de  cuestionarios aleatorios desde un banco de preguntas.</a:t>
            </a:r>
          </a:p>
          <a:p>
            <a:pPr indent="-342900">
              <a:defRPr/>
            </a:pPr>
            <a:endParaRPr lang="es-ES" altLang="es-CL" dirty="0">
              <a:ea typeface="ＭＳ Ｐゴシック" panose="020B0600070205080204" pitchFamily="34" charset="-128"/>
            </a:endParaRPr>
          </a:p>
          <a:p>
            <a:pPr indent="-342900">
              <a:defRPr/>
            </a:pPr>
            <a:r>
              <a:rPr lang="es-ES" altLang="es-CL" dirty="0">
                <a:ea typeface="ＭＳ Ｐゴシック" panose="020B0600070205080204" pitchFamily="34" charset="-128"/>
              </a:rPr>
              <a:t>Permite la retroalimentación en diferentes niveles así como la auto corrección.</a:t>
            </a:r>
            <a:br>
              <a:rPr lang="es-ES" altLang="es-CL" dirty="0">
                <a:ea typeface="ＭＳ Ｐゴシック" panose="020B0600070205080204" pitchFamily="34" charset="-128"/>
              </a:rPr>
            </a:br>
            <a:br>
              <a:rPr lang="es-ES" altLang="es-CL" dirty="0">
                <a:ea typeface="ＭＳ Ｐゴシック" panose="020B0600070205080204" pitchFamily="34" charset="-128"/>
              </a:rPr>
            </a:br>
            <a:endParaRPr lang="es-ES" altLang="es-CL" dirty="0">
              <a:ea typeface="ＭＳ Ｐゴシック" panose="020B0600070205080204" pitchFamily="34" charset="-128"/>
            </a:endParaRPr>
          </a:p>
          <a:p>
            <a:pPr indent="-342900">
              <a:defRPr/>
            </a:pPr>
            <a:r>
              <a:rPr lang="es-ES" altLang="es-CL" dirty="0">
                <a:ea typeface="ＭＳ Ｐゴシック" panose="020B0600070205080204" pitchFamily="34" charset="-128"/>
              </a:rPr>
              <a:t>Permite albergar las calificaciones de todas las evaluaciones para todos los estudiantes inscritos.</a:t>
            </a:r>
          </a:p>
          <a:p>
            <a:pPr marL="0" indent="0">
              <a:buNone/>
              <a:defRPr/>
            </a:pPr>
            <a:r>
              <a:rPr lang="es-ES" altLang="es-CL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están incrustados en la materia…</a:t>
            </a:r>
          </a:p>
        </p:txBody>
      </p:sp>
    </p:spTree>
    <p:extLst>
      <p:ext uri="{BB962C8B-B14F-4D97-AF65-F5344CB8AC3E}">
        <p14:creationId xmlns:p14="http://schemas.microsoft.com/office/powerpoint/2010/main" val="3085776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8.3.0.130"/>
  <p:tag name="PPTVERSION" val="16"/>
  <p:tag name="TPOS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yacenc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Adyacencia.thmx</Template>
  <TotalTime>1459</TotalTime>
  <Words>628</Words>
  <Application>Microsoft Macintosh PowerPoint</Application>
  <PresentationFormat>Presentación en pantalla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Adyacencia</vt:lpstr>
      <vt:lpstr>Presentación de PowerPoint</vt:lpstr>
      <vt:lpstr>¿Cuál es la motivación?</vt:lpstr>
      <vt:lpstr>Instrucción por pares como estrategia</vt:lpstr>
      <vt:lpstr>Presentación de PowerPoint</vt:lpstr>
      <vt:lpstr>¿En qué momento ocurre la discusión entre pares?</vt:lpstr>
      <vt:lpstr>Ejemplo de votación para realizar en clases, utilizando Zoom: (modificado de Timss, 2003)</vt:lpstr>
      <vt:lpstr>¿Cómo construir buenas preguntas para instrucción por pares?</vt:lpstr>
      <vt:lpstr>Cómo evaluar utilizando opción múltiple en Moodle</vt:lpstr>
      <vt:lpstr>¿ Por qué Moodle es una buena herramienta para generar evaluaciones?</vt:lpstr>
      <vt:lpstr>Implementando cuestionarios con preguntas aleatorias en Moodle.</vt:lpstr>
      <vt:lpstr>Evaluar aprendizajes en tiempo real</vt:lpstr>
      <vt:lpstr>En conclusión: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Hernández Silva</dc:creator>
  <cp:lastModifiedBy>Luz Francisca Jara Veloso</cp:lastModifiedBy>
  <cp:revision>27</cp:revision>
  <dcterms:created xsi:type="dcterms:W3CDTF">2018-11-06T18:36:05Z</dcterms:created>
  <dcterms:modified xsi:type="dcterms:W3CDTF">2020-06-08T18:13:41Z</dcterms:modified>
</cp:coreProperties>
</file>